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6"/>
    <p:restoredTop sz="94701"/>
  </p:normalViewPr>
  <p:slideViewPr>
    <p:cSldViewPr snapToGrid="0">
      <p:cViewPr varScale="1">
        <p:scale>
          <a:sx n="105" d="100"/>
          <a:sy n="105" d="100"/>
        </p:scale>
        <p:origin x="1376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0871e40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0871e408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5d5f18162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5d5f18162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5d5f18162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5d5f18162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5d5f1816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5d5f1816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059d37d2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059d37d2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FFA407-597A-2C44-AF7F-94D3C2914BED}"/>
              </a:ext>
            </a:extLst>
          </p:cNvPr>
          <p:cNvSpPr txBox="1"/>
          <p:nvPr userDrawn="1"/>
        </p:nvSpPr>
        <p:spPr>
          <a:xfrm rot="18562468">
            <a:off x="1032934" y="2310139"/>
            <a:ext cx="5971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IONAH – DO NOT DISTRIBUTE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837075"/>
            <a:ext cx="8520600" cy="364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Tawaw (Welcome)!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will get started soon!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Please don’t forget to sign in </a:t>
            </a:r>
            <a:endParaRPr sz="3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(sign in sheet in chat)</a:t>
            </a:r>
            <a:endParaRPr sz="3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311708" y="8495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Colonialism &amp; Schooling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Establishing Common Ground &amp; Key Terms</a:t>
            </a:r>
            <a:endParaRPr sz="3400"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235225" y="3658075"/>
            <a:ext cx="8520600" cy="11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3F3F3"/>
                </a:solidFill>
              </a:rPr>
              <a:t>EDU 310</a:t>
            </a:r>
            <a:endParaRPr sz="2400">
              <a:solidFill>
                <a:srgbClr val="F3F3F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3F3F3"/>
                </a:solidFill>
              </a:rPr>
              <a:t>Ionah Scully</a:t>
            </a:r>
            <a:endParaRPr sz="2400">
              <a:solidFill>
                <a:srgbClr val="F3F3F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3F3F3"/>
                </a:solidFill>
              </a:rPr>
              <a:t>Spring 2021</a:t>
            </a:r>
            <a:endParaRPr sz="24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subTitle" idx="1"/>
          </p:nvPr>
        </p:nvSpPr>
        <p:spPr>
          <a:xfrm>
            <a:off x="2667950" y="1019050"/>
            <a:ext cx="6118200" cy="32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50"/>
              </a:spcBef>
              <a:spcAft>
                <a:spcPts val="0"/>
              </a:spcAft>
              <a:buClr>
                <a:srgbClr val="FFFFFF"/>
              </a:buClr>
              <a:buSzPts val="1800"/>
              <a:buChar char="❖"/>
            </a:pPr>
            <a:r>
              <a:rPr lang="en" sz="1800">
                <a:solidFill>
                  <a:srgbClr val="FFFFFF"/>
                </a:solidFill>
              </a:rPr>
              <a:t>Carlisle School &amp; Captain Richard H. Pratt</a:t>
            </a:r>
            <a:br>
              <a:rPr lang="en" sz="1800">
                <a:solidFill>
                  <a:srgbClr val="FFFFFF"/>
                </a:solidFill>
              </a:rPr>
            </a:br>
            <a:endParaRPr sz="11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❖"/>
            </a:pPr>
            <a:r>
              <a:rPr lang="en" sz="1800">
                <a:solidFill>
                  <a:srgbClr val="FFFFFF"/>
                </a:solidFill>
              </a:rPr>
              <a:t>Process of eradication of Indigenous people through assimilation</a:t>
            </a:r>
            <a:br>
              <a:rPr lang="en" sz="1800">
                <a:solidFill>
                  <a:srgbClr val="FFFFFF"/>
                </a:solidFill>
              </a:rPr>
            </a:br>
            <a:endParaRPr sz="11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❖"/>
            </a:pPr>
            <a:r>
              <a:rPr lang="en" sz="1800">
                <a:solidFill>
                  <a:srgbClr val="FFFFFF"/>
                </a:solidFill>
              </a:rPr>
              <a:t>Abusive mentally, physically &amp; sexually</a:t>
            </a:r>
            <a:br>
              <a:rPr lang="en" sz="1800">
                <a:solidFill>
                  <a:srgbClr val="FFFFFF"/>
                </a:solidFill>
              </a:rPr>
            </a:br>
            <a:endParaRPr sz="11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❖"/>
            </a:pPr>
            <a:r>
              <a:rPr lang="en" sz="1800">
                <a:solidFill>
                  <a:srgbClr val="FFFFFF"/>
                </a:solidFill>
              </a:rPr>
              <a:t>Eradication was central to settler colonial project of expansion and land theft</a:t>
            </a:r>
            <a:br>
              <a:rPr lang="en" sz="1800">
                <a:solidFill>
                  <a:srgbClr val="FFFFFF"/>
                </a:solidFill>
              </a:rPr>
            </a:br>
            <a:endParaRPr sz="11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❖"/>
            </a:pPr>
            <a:r>
              <a:rPr lang="en" sz="1800">
                <a:solidFill>
                  <a:srgbClr val="FFFFFF"/>
                </a:solidFill>
              </a:rPr>
              <a:t>Boarding schools didn’t close until 1970s in the US &amp; 1993 in Canada.</a:t>
            </a:r>
            <a:endParaRPr sz="18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400"/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675" y="940300"/>
            <a:ext cx="2214325" cy="33657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173850" y="4458550"/>
            <a:ext cx="8852700" cy="5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solidFill>
                  <a:srgbClr val="FFFFFF"/>
                </a:solidFill>
              </a:rPr>
              <a:t>Image: Group of Chiricahua Apache students on their first day at Carlisle School (top) &amp; same students 4 months later (bottom).</a:t>
            </a:r>
            <a:endParaRPr sz="95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John N. Choate/Hulton Archive/Getty Images, Source: NPR</a:t>
            </a:r>
            <a:endParaRPr sz="1000" i="1">
              <a:solidFill>
                <a:srgbClr val="FFFFFF"/>
              </a:solidFill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0" y="228600"/>
            <a:ext cx="91440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</a:rPr>
              <a:t>Residential/Boarding Schools</a:t>
            </a:r>
            <a:endParaRPr sz="3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subTitle" idx="1"/>
          </p:nvPr>
        </p:nvSpPr>
        <p:spPr>
          <a:xfrm>
            <a:off x="205200" y="788500"/>
            <a:ext cx="8938800" cy="423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419100" algn="l" rtl="0">
              <a:spcBef>
                <a:spcPts val="150"/>
              </a:spcBef>
              <a:spcAft>
                <a:spcPts val="0"/>
              </a:spcAft>
              <a:buNone/>
            </a:pPr>
            <a:endParaRPr sz="10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150"/>
              </a:spcBef>
              <a:spcAft>
                <a:spcPts val="0"/>
              </a:spcAft>
              <a:buClr>
                <a:srgbClr val="FFFFFF"/>
              </a:buClr>
              <a:buSzPts val="1800"/>
              <a:buChar char="❖"/>
            </a:pPr>
            <a:r>
              <a:rPr lang="en" sz="1800">
                <a:solidFill>
                  <a:srgbClr val="FFFFFF"/>
                </a:solidFill>
              </a:rPr>
              <a:t>Erase (Indigenous people) to replace (with settlers)</a:t>
            </a:r>
            <a:endParaRPr sz="1800">
              <a:solidFill>
                <a:srgbClr val="FFFFFF"/>
              </a:solidFill>
            </a:endParaRPr>
          </a:p>
          <a:p>
            <a:pPr marL="914400" lvl="0" indent="0" algn="l" rtl="0">
              <a:spcBef>
                <a:spcPts val="15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150"/>
              </a:spcBef>
              <a:spcAft>
                <a:spcPts val="0"/>
              </a:spcAft>
              <a:buClr>
                <a:srgbClr val="FFFFFF"/>
              </a:buClr>
              <a:buSzPts val="1800"/>
              <a:buChar char="❖"/>
            </a:pPr>
            <a:r>
              <a:rPr lang="en" sz="1800">
                <a:solidFill>
                  <a:srgbClr val="FFFFFF"/>
                </a:solidFill>
              </a:rPr>
              <a:t>Erasure takes on many forms </a:t>
            </a:r>
            <a:endParaRPr sz="1800">
              <a:solidFill>
                <a:srgbClr val="FFFFFF"/>
              </a:solidFill>
            </a:endParaRPr>
          </a:p>
          <a:p>
            <a:pPr marL="1371600" lvl="1" indent="-3365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Char char="➢"/>
            </a:pPr>
            <a:r>
              <a:rPr lang="en" sz="1700">
                <a:solidFill>
                  <a:srgbClr val="FFFFFF"/>
                </a:solidFill>
              </a:rPr>
              <a:t>Past tense discourse</a:t>
            </a:r>
            <a:endParaRPr sz="1700">
              <a:solidFill>
                <a:srgbClr val="FFFFFF"/>
              </a:solidFill>
            </a:endParaRPr>
          </a:p>
          <a:p>
            <a:pPr marL="1371600" lvl="1" indent="-3365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Char char="➢"/>
            </a:pPr>
            <a:r>
              <a:rPr lang="en" sz="1700">
                <a:solidFill>
                  <a:srgbClr val="FFFFFF"/>
                </a:solidFill>
              </a:rPr>
              <a:t>Historicized &amp; eliminated from curriculum &amp; history courses</a:t>
            </a:r>
            <a:endParaRPr sz="1700">
              <a:solidFill>
                <a:srgbClr val="FFFFFF"/>
              </a:solidFill>
            </a:endParaRPr>
          </a:p>
          <a:p>
            <a:pPr marL="1371600" lvl="1" indent="-3365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Char char="➢"/>
            </a:pPr>
            <a:r>
              <a:rPr lang="en" sz="1700">
                <a:solidFill>
                  <a:srgbClr val="FFFFFF"/>
                </a:solidFill>
              </a:rPr>
              <a:t>Boarding schools</a:t>
            </a:r>
            <a:endParaRPr sz="1700">
              <a:solidFill>
                <a:srgbClr val="FFFFFF"/>
              </a:solidFill>
            </a:endParaRPr>
          </a:p>
          <a:p>
            <a:pPr marL="1371600" lvl="1" indent="-3365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Char char="➢"/>
            </a:pPr>
            <a:r>
              <a:rPr lang="en" sz="1700">
                <a:solidFill>
                  <a:srgbClr val="FFFFFF"/>
                </a:solidFill>
              </a:rPr>
              <a:t>Cultural appropriation &amp; adoption of Indigeneity (mascots, costumes, etc.) </a:t>
            </a:r>
            <a:br>
              <a:rPr lang="en" sz="1700">
                <a:solidFill>
                  <a:srgbClr val="FFFFFF"/>
                </a:solidFill>
              </a:rPr>
            </a:br>
            <a:endParaRPr sz="1000"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❖"/>
            </a:pPr>
            <a:r>
              <a:rPr lang="en" sz="1800">
                <a:solidFill>
                  <a:srgbClr val="FFFFFF"/>
                </a:solidFill>
              </a:rPr>
              <a:t>Erasure foundational to </a:t>
            </a:r>
            <a:endParaRPr sz="1800">
              <a:solidFill>
                <a:srgbClr val="FFFFFF"/>
              </a:solidFill>
            </a:endParaRPr>
          </a:p>
          <a:p>
            <a:pPr marL="1371600" lvl="1" indent="-3365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Char char="➢"/>
            </a:pPr>
            <a:r>
              <a:rPr lang="en" sz="1700">
                <a:solidFill>
                  <a:srgbClr val="FFFFFF"/>
                </a:solidFill>
              </a:rPr>
              <a:t>Maintaining settler sovereignty &amp; ongoing land occupation</a:t>
            </a:r>
            <a:endParaRPr sz="1700">
              <a:solidFill>
                <a:srgbClr val="FFFFFF"/>
              </a:solidFill>
            </a:endParaRPr>
          </a:p>
          <a:p>
            <a:pPr marL="1371600" lvl="1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➢"/>
            </a:pPr>
            <a:r>
              <a:rPr lang="en" sz="1700">
                <a:solidFill>
                  <a:srgbClr val="FFFFFF"/>
                </a:solidFill>
              </a:rPr>
              <a:t>Maintaining settler norms/customs, laws, school systems, etc.</a:t>
            </a:r>
            <a:br>
              <a:rPr lang="en" sz="1800">
                <a:solidFill>
                  <a:srgbClr val="FFFFFF"/>
                </a:solidFill>
              </a:rPr>
            </a:br>
            <a:endParaRPr sz="1100"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❖"/>
            </a:pPr>
            <a:r>
              <a:rPr lang="en" sz="1800">
                <a:solidFill>
                  <a:srgbClr val="FFFFFF"/>
                </a:solidFill>
              </a:rPr>
              <a:t>Most US &amp; Canadian land is </a:t>
            </a:r>
            <a:r>
              <a:rPr lang="en" sz="1800" i="1">
                <a:solidFill>
                  <a:srgbClr val="FFFFFF"/>
                </a:solidFill>
              </a:rPr>
              <a:t>broken</a:t>
            </a:r>
            <a:r>
              <a:rPr lang="en" sz="1800">
                <a:solidFill>
                  <a:srgbClr val="FFFFFF"/>
                </a:solidFill>
              </a:rPr>
              <a:t> treaty land - including SU 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50"/>
              </a:spcBef>
              <a:spcAft>
                <a:spcPts val="0"/>
              </a:spcAft>
              <a:buNone/>
            </a:pPr>
            <a:endParaRPr sz="13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50"/>
              </a:spcBef>
              <a:spcAft>
                <a:spcPts val="0"/>
              </a:spcAft>
              <a:buNone/>
            </a:pPr>
            <a:endParaRPr sz="13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5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Wolfe, P. (2006). Settler colonialism and the elimination of the Native. </a:t>
            </a:r>
            <a:r>
              <a:rPr lang="en" sz="1200" i="1">
                <a:solidFill>
                  <a:srgbClr val="FFFFFF"/>
                </a:solidFill>
              </a:rPr>
              <a:t>Journal of Genocide Research</a:t>
            </a:r>
            <a:r>
              <a:rPr lang="en" sz="1200">
                <a:solidFill>
                  <a:srgbClr val="FFFFFF"/>
                </a:solidFill>
              </a:rPr>
              <a:t>, 8(4), 387-409.</a:t>
            </a:r>
            <a:endParaRPr sz="1200">
              <a:solidFill>
                <a:srgbClr val="FFFFFF"/>
              </a:solidFill>
            </a:endParaRPr>
          </a:p>
          <a:p>
            <a:pPr marL="495300" lvl="0" indent="0" algn="l" rtl="0">
              <a:spcBef>
                <a:spcPts val="15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1"/>
          </p:nvPr>
        </p:nvSpPr>
        <p:spPr>
          <a:xfrm>
            <a:off x="115450" y="183150"/>
            <a:ext cx="8938800" cy="6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419100" algn="l" rtl="0">
              <a:spcBef>
                <a:spcPts val="15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Settler Colonialism &amp; Indigenous History/Futurity</a:t>
            </a:r>
            <a:endParaRPr sz="27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/>
        </p:nvSpPr>
        <p:spPr>
          <a:xfrm>
            <a:off x="-87450" y="173875"/>
            <a:ext cx="7592100" cy="13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419100" algn="l" rtl="0">
              <a:spcBef>
                <a:spcPts val="15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Purposes of Education</a:t>
            </a:r>
            <a:endParaRPr sz="4800"/>
          </a:p>
        </p:txBody>
      </p:sp>
      <p:sp>
        <p:nvSpPr>
          <p:cNvPr id="80" name="Google Shape;80;p17"/>
          <p:cNvSpPr txBox="1"/>
          <p:nvPr/>
        </p:nvSpPr>
        <p:spPr>
          <a:xfrm>
            <a:off x="474375" y="1086675"/>
            <a:ext cx="7722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50"/>
              </a:spcBef>
              <a:spcAft>
                <a:spcPts val="0"/>
              </a:spcAft>
              <a:buClr>
                <a:srgbClr val="FFFFFF"/>
              </a:buClr>
              <a:buSzPts val="1800"/>
              <a:buChar char="❖"/>
            </a:pPr>
            <a:r>
              <a:rPr lang="en" sz="1900" b="1" u="sng">
                <a:solidFill>
                  <a:srgbClr val="FFFFFF"/>
                </a:solidFill>
              </a:rPr>
              <a:t>Social Efficiency</a:t>
            </a:r>
            <a:br>
              <a:rPr lang="en" sz="1800">
                <a:solidFill>
                  <a:srgbClr val="FFFFFF"/>
                </a:solidFill>
              </a:rPr>
            </a:br>
            <a:r>
              <a:rPr lang="en" sz="1600">
                <a:solidFill>
                  <a:srgbClr val="FFFFFF"/>
                </a:solidFill>
              </a:rPr>
              <a:t>Education is for the common good/good of society</a:t>
            </a:r>
            <a:br>
              <a:rPr lang="en" sz="1600">
                <a:solidFill>
                  <a:srgbClr val="FFFFFF"/>
                </a:solidFill>
              </a:rPr>
            </a:br>
            <a:r>
              <a:rPr lang="en" sz="1600">
                <a:solidFill>
                  <a:srgbClr val="FFFFFF"/>
                </a:solidFill>
              </a:rPr>
              <a:t>Education determined by market needs/demands</a:t>
            </a:r>
            <a:br>
              <a:rPr lang="en" sz="1600">
                <a:solidFill>
                  <a:srgbClr val="FFFFFF"/>
                </a:solidFill>
              </a:rPr>
            </a:br>
            <a:r>
              <a:rPr lang="en" sz="1600">
                <a:solidFill>
                  <a:srgbClr val="FFFFFF"/>
                </a:solidFill>
              </a:rPr>
              <a:t>Creation of labor/workforce</a:t>
            </a:r>
            <a:br>
              <a:rPr lang="en" sz="1800">
                <a:solidFill>
                  <a:srgbClr val="FFFFFF"/>
                </a:solidFill>
              </a:rPr>
            </a:b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❖"/>
            </a:pPr>
            <a:r>
              <a:rPr lang="en" sz="1800" b="1" u="sng">
                <a:solidFill>
                  <a:srgbClr val="FFFFFF"/>
                </a:solidFill>
              </a:rPr>
              <a:t>Social Mobility</a:t>
            </a:r>
            <a:br>
              <a:rPr lang="en" sz="1800">
                <a:solidFill>
                  <a:srgbClr val="FFFFFF"/>
                </a:solidFill>
              </a:rPr>
            </a:br>
            <a:r>
              <a:rPr lang="en" sz="1600">
                <a:solidFill>
                  <a:srgbClr val="FFFFFF"/>
                </a:solidFill>
              </a:rPr>
              <a:t>Education is an individualized benefit/commodity</a:t>
            </a:r>
            <a:br>
              <a:rPr lang="en" sz="1600">
                <a:solidFill>
                  <a:srgbClr val="FFFFFF"/>
                </a:solidFill>
              </a:rPr>
            </a:br>
            <a:r>
              <a:rPr lang="en" sz="1600">
                <a:solidFill>
                  <a:srgbClr val="FFFFFF"/>
                </a:solidFill>
              </a:rPr>
              <a:t>Climb the social ladder</a:t>
            </a:r>
            <a:br>
              <a:rPr lang="en" sz="1600">
                <a:solidFill>
                  <a:srgbClr val="FFFFFF"/>
                </a:solidFill>
              </a:rPr>
            </a:br>
            <a:r>
              <a:rPr lang="en" sz="1600">
                <a:solidFill>
                  <a:srgbClr val="FFFFFF"/>
                </a:solidFill>
              </a:rPr>
              <a:t>Achieve success/“American Dream”</a:t>
            </a:r>
            <a:br>
              <a:rPr lang="en" sz="1800">
                <a:solidFill>
                  <a:srgbClr val="FFFFFF"/>
                </a:solidFill>
              </a:rPr>
            </a:b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❖"/>
            </a:pPr>
            <a:r>
              <a:rPr lang="en" sz="1800" b="1" u="sng">
                <a:solidFill>
                  <a:srgbClr val="FFFFFF"/>
                </a:solidFill>
              </a:rPr>
              <a:t>Democratic Equality</a:t>
            </a:r>
            <a:br>
              <a:rPr lang="en" sz="1800">
                <a:solidFill>
                  <a:srgbClr val="FFFFFF"/>
                </a:solidFill>
              </a:rPr>
            </a:br>
            <a:r>
              <a:rPr lang="en" sz="1600">
                <a:solidFill>
                  <a:srgbClr val="FFFFFF"/>
                </a:solidFill>
              </a:rPr>
              <a:t>Creation of “good” citizens/participation in democratic society</a:t>
            </a:r>
            <a:br>
              <a:rPr lang="en" sz="1600">
                <a:solidFill>
                  <a:srgbClr val="FFFFFF"/>
                </a:solidFill>
              </a:rPr>
            </a:br>
            <a:r>
              <a:rPr lang="en" sz="1600">
                <a:solidFill>
                  <a:srgbClr val="FFFFFF"/>
                </a:solidFill>
              </a:rPr>
              <a:t>Education for social benefit/to improve society</a:t>
            </a:r>
            <a:br>
              <a:rPr lang="en" sz="1600">
                <a:solidFill>
                  <a:srgbClr val="FFFFFF"/>
                </a:solidFill>
              </a:rPr>
            </a:br>
            <a:endParaRPr sz="1100">
              <a:solidFill>
                <a:srgbClr val="FFFFFF"/>
              </a:solidFill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 rotWithShape="1">
          <a:blip r:embed="rId3">
            <a:alphaModFix/>
          </a:blip>
          <a:srcRect l="23634" t="8734" b="9014"/>
          <a:stretch/>
        </p:blipFill>
        <p:spPr>
          <a:xfrm>
            <a:off x="5815750" y="1500100"/>
            <a:ext cx="3049251" cy="1926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/>
        </p:nvSpPr>
        <p:spPr>
          <a:xfrm>
            <a:off x="-11250" y="97675"/>
            <a:ext cx="6294000" cy="9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419100" algn="l" rtl="0">
              <a:spcBef>
                <a:spcPts val="15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FFFFFF"/>
                </a:solidFill>
              </a:rPr>
              <a:t>Small Group Activity</a:t>
            </a:r>
            <a:endParaRPr sz="4400"/>
          </a:p>
        </p:txBody>
      </p:sp>
      <p:sp>
        <p:nvSpPr>
          <p:cNvPr id="87" name="Google Shape;87;p18"/>
          <p:cNvSpPr txBox="1"/>
          <p:nvPr/>
        </p:nvSpPr>
        <p:spPr>
          <a:xfrm>
            <a:off x="321975" y="1010475"/>
            <a:ext cx="8493300" cy="3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50"/>
              </a:spcBef>
              <a:spcAft>
                <a:spcPts val="0"/>
              </a:spcAft>
              <a:buNone/>
            </a:pPr>
            <a:r>
              <a:rPr lang="en" sz="1900" b="1" u="sng">
                <a:solidFill>
                  <a:srgbClr val="FFFFFF"/>
                </a:solidFill>
              </a:rPr>
              <a:t>Questions &amp; Discussion</a:t>
            </a:r>
            <a:endParaRPr sz="1900" b="1" u="sng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5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150"/>
              </a:spcBef>
              <a:spcAft>
                <a:spcPts val="0"/>
              </a:spcAft>
              <a:buClr>
                <a:srgbClr val="FFFFFF"/>
              </a:buClr>
              <a:buSzPts val="1600"/>
              <a:buAutoNum type="arabicParenR"/>
            </a:pPr>
            <a:r>
              <a:rPr lang="en" sz="1600">
                <a:solidFill>
                  <a:srgbClr val="FFFFFF"/>
                </a:solidFill>
              </a:rPr>
              <a:t>What role/purpose of education do the boarding schools, as discussed by Brayboy &amp; Lomawaima as well as Almeida most closely represent? Why or how so?</a:t>
            </a:r>
            <a:br>
              <a:rPr lang="en" sz="1600">
                <a:solidFill>
                  <a:srgbClr val="FFFFFF"/>
                </a:solidFill>
              </a:rPr>
            </a:b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AutoNum type="arabicParenR"/>
            </a:pPr>
            <a:r>
              <a:rPr lang="en" sz="1600">
                <a:solidFill>
                  <a:srgbClr val="FFFFFF"/>
                </a:solidFill>
              </a:rPr>
              <a:t>If we think about the Indigenous worldviews discussed in the readings (collectivity, storytelling, etc.), how do these align (or </a:t>
            </a:r>
            <a:r>
              <a:rPr lang="en" sz="1600" i="1" u="sng">
                <a:solidFill>
                  <a:srgbClr val="FFFFFF"/>
                </a:solidFill>
              </a:rPr>
              <a:t>NOT</a:t>
            </a:r>
            <a:r>
              <a:rPr lang="en" sz="1600">
                <a:solidFill>
                  <a:srgbClr val="FFFFFF"/>
                </a:solidFill>
              </a:rPr>
              <a:t>) with the 3 purposes of education of American schooling?</a:t>
            </a:r>
            <a:br>
              <a:rPr lang="en" sz="1600">
                <a:solidFill>
                  <a:srgbClr val="FFFFFF"/>
                </a:solidFill>
              </a:rPr>
            </a:b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AutoNum type="arabicParenR"/>
            </a:pPr>
            <a:r>
              <a:rPr lang="en" sz="1600">
                <a:solidFill>
                  <a:srgbClr val="FFFFFF"/>
                </a:solidFill>
              </a:rPr>
              <a:t>How does this history of boarding schools and Indigenous education help us understand the </a:t>
            </a:r>
            <a:r>
              <a:rPr lang="en" sz="1600" i="1">
                <a:solidFill>
                  <a:srgbClr val="FFFFFF"/>
                </a:solidFill>
              </a:rPr>
              <a:t>impacts</a:t>
            </a:r>
            <a:r>
              <a:rPr lang="en" sz="1600">
                <a:solidFill>
                  <a:srgbClr val="FFFFFF"/>
                </a:solidFill>
              </a:rPr>
              <a:t> of some of the different goals of education?  </a:t>
            </a:r>
            <a:endParaRPr sz="1600"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15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15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** Define/discuss our collaborative agreements. What do these mean to you? Can you share examples of what this might look like real-time in our class?</a:t>
            </a:r>
            <a:br>
              <a:rPr lang="en" sz="1600">
                <a:solidFill>
                  <a:srgbClr val="FFFFFF"/>
                </a:solidFill>
              </a:rPr>
            </a:br>
            <a:endParaRPr sz="11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Macintosh PowerPoint</Application>
  <PresentationFormat>On-screen Show (16:9)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Dark</vt:lpstr>
      <vt:lpstr>Tawaw (Welcome)!  We will get started soon!   Please don’t forget to sign in  (sign in sheet in chat)</vt:lpstr>
      <vt:lpstr>Colonialism &amp; Schooling Establishing Common Ground &amp; Key Terms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Tawaw (Welcome)!  We will get started soon!   Please don’t forget to sign in  (sign in sheet in chat)</dc:title>
  <cp:lastModifiedBy>Ionah ME Scully</cp:lastModifiedBy>
  <cp:revision>1</cp:revision>
  <dcterms:modified xsi:type="dcterms:W3CDTF">2021-03-08T12:14:37Z</dcterms:modified>
</cp:coreProperties>
</file>